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371" r:id="rId3"/>
    <p:sldId id="375" r:id="rId4"/>
    <p:sldId id="351" r:id="rId5"/>
    <p:sldId id="348" r:id="rId6"/>
    <p:sldId id="374" r:id="rId7"/>
    <p:sldId id="388" r:id="rId8"/>
    <p:sldId id="390" r:id="rId9"/>
    <p:sldId id="395" r:id="rId10"/>
    <p:sldId id="392" r:id="rId11"/>
    <p:sldId id="377" r:id="rId12"/>
    <p:sldId id="397" r:id="rId13"/>
    <p:sldId id="381" r:id="rId14"/>
    <p:sldId id="382" r:id="rId15"/>
    <p:sldId id="401" r:id="rId16"/>
    <p:sldId id="345" r:id="rId17"/>
    <p:sldId id="373" r:id="rId18"/>
    <p:sldId id="383" r:id="rId19"/>
    <p:sldId id="399" r:id="rId20"/>
    <p:sldId id="398" r:id="rId21"/>
    <p:sldId id="357" r:id="rId22"/>
    <p:sldId id="384" r:id="rId23"/>
    <p:sldId id="400" r:id="rId24"/>
    <p:sldId id="385" r:id="rId25"/>
    <p:sldId id="387" r:id="rId26"/>
    <p:sldId id="380" r:id="rId27"/>
    <p:sldId id="402" r:id="rId28"/>
    <p:sldId id="378" r:id="rId29"/>
    <p:sldId id="403" r:id="rId30"/>
    <p:sldId id="404" r:id="rId31"/>
    <p:sldId id="405" r:id="rId32"/>
    <p:sldId id="40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82" autoAdjust="0"/>
  </p:normalViewPr>
  <p:slideViewPr>
    <p:cSldViewPr>
      <p:cViewPr varScale="1">
        <p:scale>
          <a:sx n="100" d="100"/>
          <a:sy n="100" d="100"/>
        </p:scale>
        <p:origin x="9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900D9-4F7D-4425-9037-3B60016B390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F9E6-42C2-4D2F-AE10-46750E419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962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02D49-0CCA-4D30-B57E-6C23A1C23BA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2665E-FA46-4A81-89B7-100B85C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3989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2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15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4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042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7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3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16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19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17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3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574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6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85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21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19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207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20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715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41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021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9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129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370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41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1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24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1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19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665E-FA46-4A81-89B7-100B85C5E171}" type="slidenum">
              <a:rPr lang="ru-RU" smtClean="0"/>
              <a:t>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BDCBF7-0DAB-453B-A100-820D6B00531A}" type="datetime1">
              <a:rPr lang="ru-RU" smtClean="0"/>
              <a:t>25.11.2020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9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58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35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4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74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576C-89CF-4060-9A36-BB36C447220E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180-177D-44C7-9F9E-C5604CA61614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3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5570D-BDFE-4B05-980E-CD1E383DE0CE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EB1C-7C9A-4DA7-BF7C-989231393E9D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0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A3FE0-4B8C-489A-AC78-92810741B420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6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5959-993A-43D7-A6E9-8FEBD63F9D45}" type="datetime1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9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D287-8925-480B-A85A-D25D4B6141FA}" type="datetime1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67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E37C-2467-4DB0-8587-351D724A3911}" type="datetime1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C304-28F9-4B94-8E5E-B1EEBDB8C5E4}" type="datetime1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4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D72A-E4DF-44DA-B435-ECF678E071B6}" type="datetime1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8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2355-819C-4746-9E03-19FC99663BAC}" type="datetime1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3BD5E-89CB-4BB4-810B-39848B864E68}" type="datetime1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9BA0-31DB-4FB4-9752-64CD1E424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3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23" y="1003861"/>
            <a:ext cx="279955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1192" y="4658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III </a:t>
            </a:r>
            <a:r>
              <a:rPr lang="ru-RU" sz="1400" b="1" dirty="0">
                <a:solidFill>
                  <a:schemeClr val="tx2"/>
                </a:solidFill>
              </a:rPr>
              <a:t>Международная научно-практическая конференция «Программная инженерия:</a:t>
            </a:r>
            <a:br>
              <a:rPr lang="ru-RU" sz="1400" b="1" dirty="0">
                <a:solidFill>
                  <a:schemeClr val="tx2"/>
                </a:solidFill>
              </a:rPr>
            </a:br>
            <a:r>
              <a:rPr lang="ru-RU" sz="1400" b="1" dirty="0">
                <a:solidFill>
                  <a:schemeClr val="tx2"/>
                </a:solidFill>
              </a:rPr>
              <a:t>методы и технологии разработки информационно-вычислительных систем»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7428" y="2522321"/>
            <a:ext cx="80648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</a:rPr>
              <a:t>Программная и компьютерная инженерия: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динамика развития и закономерности,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определяющие будущее</a:t>
            </a:r>
            <a:endParaRPr lang="ru-RU" sz="3200" b="1" dirty="0">
              <a:solidFill>
                <a:schemeClr val="tx2"/>
              </a:solidFill>
            </a:endParaRPr>
          </a:p>
          <a:p>
            <a:pPr algn="ctr"/>
            <a:endParaRPr lang="ru-RU" sz="2400" b="1" dirty="0">
              <a:solidFill>
                <a:schemeClr val="tx2"/>
              </a:solidFill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Аноприенко Александр Яковлевич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Заведующий кафедрой компьютерной инженерии, ректор</a:t>
            </a:r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ru-RU" sz="1600" b="1" dirty="0">
                <a:solidFill>
                  <a:schemeClr val="tx2"/>
                </a:solidFill>
              </a:rPr>
              <a:t>25</a:t>
            </a:r>
            <a:r>
              <a:rPr lang="en-US" sz="1600" b="1" dirty="0">
                <a:solidFill>
                  <a:schemeClr val="tx2"/>
                </a:solidFill>
              </a:rPr>
              <a:t>.11.20</a:t>
            </a:r>
            <a:r>
              <a:rPr lang="ru-RU" sz="1600" b="1" dirty="0">
                <a:solidFill>
                  <a:schemeClr val="tx2"/>
                </a:solidFill>
              </a:rPr>
              <a:t>20,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ru-RU" sz="1600" b="1" dirty="0">
                <a:solidFill>
                  <a:schemeClr val="tx2"/>
                </a:solidFill>
              </a:rPr>
              <a:t>ДонНТУ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E48ACA-01E6-4479-BA43-F800B468E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67571"/>
            <a:ext cx="2799554" cy="1584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C59CF-B4DF-4D53-8F99-984878A76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26" y="980746"/>
            <a:ext cx="2799554" cy="16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478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Космос русских шахмат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B2D2-DAB5-41FF-B32A-8203398C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4" y="78106"/>
            <a:ext cx="1166906" cy="60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0A2E8-A1B9-4071-B884-655F6509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31" y="42713"/>
            <a:ext cx="1022077" cy="6004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21B792-84EA-4292-9C61-9E20919E3FC3}"/>
              </a:ext>
            </a:extLst>
          </p:cNvPr>
          <p:cNvSpPr/>
          <p:nvPr/>
        </p:nvSpPr>
        <p:spPr>
          <a:xfrm>
            <a:off x="107950" y="6162615"/>
            <a:ext cx="8355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XXI </a:t>
            </a:r>
            <a:r>
              <a:rPr lang="ru-RU" sz="2000" b="1" dirty="0"/>
              <a:t>Век: </a:t>
            </a:r>
            <a:r>
              <a:rPr lang="ru-RU" sz="2000" b="1" dirty="0">
                <a:solidFill>
                  <a:srgbClr val="C00000"/>
                </a:solidFill>
              </a:rPr>
              <a:t>Вторая половина доски…</a:t>
            </a:r>
            <a:r>
              <a:rPr lang="ru-RU" sz="2000" b="1" dirty="0"/>
              <a:t> - реалии ближайших десятилетий ИКТ!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9AB05-2016-48FC-A63F-E6115548E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1" y="795425"/>
            <a:ext cx="7483716" cy="5367190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6B6B433A-D649-44C5-BD38-A390C7DAB406}"/>
              </a:ext>
            </a:extLst>
          </p:cNvPr>
          <p:cNvSpPr/>
          <p:nvPr/>
        </p:nvSpPr>
        <p:spPr>
          <a:xfrm>
            <a:off x="636906" y="4509120"/>
            <a:ext cx="362293" cy="165349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77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1C5E9B-F5F4-4619-B3DE-A98EC0210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9" y="1596327"/>
            <a:ext cx="7057764" cy="4915447"/>
          </a:xfrm>
          <a:prstGeom prst="rect">
            <a:avLst/>
          </a:prstGeom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A4656-D2A2-416F-AAB2-E2C1AFD1DF2B}"/>
              </a:ext>
            </a:extLst>
          </p:cNvPr>
          <p:cNvSpPr txBox="1"/>
          <p:nvPr/>
        </p:nvSpPr>
        <p:spPr>
          <a:xfrm>
            <a:off x="288469" y="765330"/>
            <a:ext cx="8201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населения и компьютерных систем:</a:t>
            </a:r>
          </a:p>
          <a:p>
            <a:pPr algn="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лет стабильного роста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J2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на 2 порядка за 20 лет!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C382E-B272-4A1C-A5B8-B3C3F769E387}"/>
              </a:ext>
            </a:extLst>
          </p:cNvPr>
          <p:cNvSpPr txBox="1"/>
          <p:nvPr/>
        </p:nvSpPr>
        <p:spPr>
          <a:xfrm>
            <a:off x="7530736" y="1751454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J2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E4441-B85A-46E0-84CF-31A6B773129E}"/>
              </a:ext>
            </a:extLst>
          </p:cNvPr>
          <p:cNvSpPr txBox="1"/>
          <p:nvPr/>
        </p:nvSpPr>
        <p:spPr>
          <a:xfrm>
            <a:off x="7346233" y="3072017"/>
            <a:ext cx="1838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Это всё-таки экспоненты,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 не гиперболы…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сингулярности ни в 2027-2029, ни в 2045 гг. не будет!</a:t>
            </a:r>
          </a:p>
        </p:txBody>
      </p:sp>
    </p:spTree>
    <p:extLst>
      <p:ext uri="{BB962C8B-B14F-4D97-AF65-F5344CB8AC3E}">
        <p14:creationId xmlns:p14="http://schemas.microsoft.com/office/powerpoint/2010/main" val="165272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1FF6A1B-3A04-4D83-B7A0-9C1856DF2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5" y="1486721"/>
            <a:ext cx="8802719" cy="5044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3219B-402F-41BB-99B6-565D48AD5DB7}"/>
              </a:ext>
            </a:extLst>
          </p:cNvPr>
          <p:cNvSpPr txBox="1"/>
          <p:nvPr/>
        </p:nvSpPr>
        <p:spPr>
          <a:xfrm>
            <a:off x="106362" y="792354"/>
            <a:ext cx="88175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интеллектуализации авиации и автомобилей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2 порядка каждые 20 лет или на порядок каждые 10 лет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90F14-476D-4198-B18B-897B49CB867C}"/>
              </a:ext>
            </a:extLst>
          </p:cNvPr>
          <p:cNvSpPr txBox="1"/>
          <p:nvPr/>
        </p:nvSpPr>
        <p:spPr>
          <a:xfrm>
            <a:off x="7740352" y="417095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J2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49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ADACB-744C-4E0D-A2FD-E94FED19A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9" y="1118799"/>
            <a:ext cx="6115571" cy="5047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8CD5E-8FDE-4B08-9BD7-573FDEEF95EF}"/>
              </a:ext>
            </a:extLst>
          </p:cNvPr>
          <p:cNvSpPr txBox="1"/>
          <p:nvPr/>
        </p:nvSpPr>
        <p:spPr>
          <a:xfrm>
            <a:off x="6205221" y="1037199"/>
            <a:ext cx="29158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объёмов данных: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 рубежа тотальной цифровизации примерно в 2007-2008 гг. (начатой в 1993 г.): за 20 лет в 100 раз.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J3 –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примерно с 2008 года: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 20 лет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 тыс. раз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ECD5F-04DE-4E23-8EC8-1E76A418C486}"/>
              </a:ext>
            </a:extLst>
          </p:cNvPr>
          <p:cNvSpPr txBox="1"/>
          <p:nvPr/>
        </p:nvSpPr>
        <p:spPr>
          <a:xfrm>
            <a:off x="6407145" y="5348496"/>
            <a:ext cx="20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J2-J3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1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C8B84-71C7-43AF-B45A-89D985478BC9}"/>
              </a:ext>
            </a:extLst>
          </p:cNvPr>
          <p:cNvSpPr txBox="1"/>
          <p:nvPr/>
        </p:nvSpPr>
        <p:spPr>
          <a:xfrm>
            <a:off x="165541" y="722651"/>
            <a:ext cx="8299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ИКР: Невероятные темпы экспоненциального роста!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6733F-23F7-4C79-AE55-4AFA16B1C476}"/>
              </a:ext>
            </a:extLst>
          </p:cNvPr>
          <p:cNvSpPr txBox="1"/>
          <p:nvPr/>
        </p:nvSpPr>
        <p:spPr>
          <a:xfrm>
            <a:off x="7723998" y="396863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J3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6755D3F9-8649-4C97-B00F-A0A2B5F00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7" y="1862517"/>
            <a:ext cx="7543731" cy="35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4B99BF69-F116-4373-AA27-3AA3A6E2B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55" y="1487429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(если бы транзисторы были людьми, а процессоры – городами и странами)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32A9EBA-7DAC-4FC3-B0D3-30A2908E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4" y="1056542"/>
            <a:ext cx="85373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Мура: </a:t>
            </a:r>
            <a:r>
              <a:rPr lang="ru-RU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сложности</a:t>
            </a:r>
            <a:r>
              <a:rPr lang="en-US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программируемых устройств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F1DFB61-AA15-4623-A7CB-3DD32A66F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46" y="5407594"/>
            <a:ext cx="70304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степени интеграции и сложности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40 лет </a:t>
            </a:r>
            <a:r>
              <a:rPr lang="ru-RU" altLang="ru-RU" sz="2400" b="1" dirty="0">
                <a:solidFill>
                  <a:srgbClr val="0B2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1974 по 2014 г.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миллион раз !!!</a:t>
            </a:r>
          </a:p>
        </p:txBody>
      </p:sp>
    </p:spTree>
    <p:extLst>
      <p:ext uri="{BB962C8B-B14F-4D97-AF65-F5344CB8AC3E}">
        <p14:creationId xmlns:p14="http://schemas.microsoft.com/office/powerpoint/2010/main" val="150726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C8B84-71C7-43AF-B45A-89D985478BC9}"/>
              </a:ext>
            </a:extLst>
          </p:cNvPr>
          <p:cNvSpPr txBox="1"/>
          <p:nvPr/>
        </p:nvSpPr>
        <p:spPr>
          <a:xfrm>
            <a:off x="165541" y="722651"/>
            <a:ext cx="8299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ИКР: Невероятные темпы экспоненциального роста!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47C1D5-7E85-495B-9465-9313717D5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" y="1184316"/>
            <a:ext cx="5537640" cy="5080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20A9BE-C56F-4A2D-BE93-F041F3E70D47}"/>
              </a:ext>
            </a:extLst>
          </p:cNvPr>
          <p:cNvSpPr txBox="1"/>
          <p:nvPr/>
        </p:nvSpPr>
        <p:spPr>
          <a:xfrm>
            <a:off x="5580112" y="2688218"/>
            <a:ext cx="3496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Рост сложности микросхем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 лет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 1996 по 2016 год: 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тысячу раз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 10 млн.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 10 млрд.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(«Закон Мура 1975»: удвоение каждые 2 года)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D992F-ABD3-4FAF-A388-91D439856C27}"/>
              </a:ext>
            </a:extLst>
          </p:cNvPr>
          <p:cNvSpPr txBox="1"/>
          <p:nvPr/>
        </p:nvSpPr>
        <p:spPr>
          <a:xfrm>
            <a:off x="6372201" y="1245871"/>
            <a:ext cx="2606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Приведение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 20-летним периодам для систематизации: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6733F-23F7-4C79-AE55-4AFA16B1C476}"/>
              </a:ext>
            </a:extLst>
          </p:cNvPr>
          <p:cNvSpPr txBox="1"/>
          <p:nvPr/>
        </p:nvSpPr>
        <p:spPr>
          <a:xfrm>
            <a:off x="2774112" y="4797152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J3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FB1E06-DBF8-46DF-9383-1A1A4B0D3A05}"/>
              </a:ext>
            </a:extLst>
          </p:cNvPr>
          <p:cNvSpPr/>
          <p:nvPr/>
        </p:nvSpPr>
        <p:spPr>
          <a:xfrm>
            <a:off x="5587177" y="4561452"/>
            <a:ext cx="33473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2020: </a:t>
            </a:r>
            <a:r>
              <a:rPr lang="ru-RU" sz="1400" b="1" dirty="0" err="1">
                <a:solidFill>
                  <a:srgbClr val="202122"/>
                </a:solidFill>
                <a:latin typeface="Arial" panose="020B0604020202020204" pitchFamily="34" charset="0"/>
              </a:rPr>
              <a:t>Apple</a:t>
            </a:r>
            <a:r>
              <a:rPr lang="ru-RU" sz="1400" b="1" dirty="0">
                <a:solidFill>
                  <a:srgbClr val="202122"/>
                </a:solidFill>
                <a:latin typeface="Arial" panose="020B0604020202020204" pitchFamily="34" charset="0"/>
              </a:rPr>
              <a:t> A14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sz="1400" i="1" dirty="0" err="1">
                <a:solidFill>
                  <a:srgbClr val="202122"/>
                </a:solidFill>
                <a:latin typeface="Arial" panose="020B0604020202020204" pitchFamily="34" charset="0"/>
              </a:rPr>
              <a:t>Bionic</a:t>
            </a:r>
            <a:r>
              <a:rPr lang="ru-RU" sz="14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rgbClr val="202122"/>
                </a:solidFill>
                <a:latin typeface="Arial" panose="020B0604020202020204" pitchFamily="34" charset="0"/>
              </a:rPr>
              <a:t>chip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- 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система на</a:t>
            </a:r>
            <a:r>
              <a:rPr lang="en-US" sz="1400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кристалле, в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состав которой входит 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64-битный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6-ядерный 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ARM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-микропроцессор. Разработан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Apple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и производится 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TSMC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на 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5 нм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техпроцессе. Содержит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</a:rPr>
              <a:t>12 млрд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транзисторов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7254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16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pic>
        <p:nvPicPr>
          <p:cNvPr id="5122" name="Picture 2" descr="D:\!1_Диссертация_2017_16_ГБ\__01_Зависимости\91_Программное обеспечение\_1968 Soft Eng p38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2681"/>
            <a:ext cx="3889042" cy="55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9740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1952 году Univac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занят обработкой данных переписи  1950  года  «с  помощью  сложной  программы,  которую  разрабатывали примерно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 программистов»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 1955  году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 создавались  программы  для  бизнеса  объемом 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до  100 человеко-лет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5" y="662773"/>
            <a:ext cx="734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программной инженерии как следствие роста сложности ПО в эпоху НТР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2636" y="3870088"/>
            <a:ext cx="4906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в 1958 году, а уже через 10 лет начали говорить о кризисе программного обеспечения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словосочетание впервые прозвучало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1968 году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докладе Питера Наура и Брайана Рэнделла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«Программная инженерия»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зачитанном на конференции Научного комитета НАТО.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971600" y="2132856"/>
            <a:ext cx="23042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55ACDCA-1840-41B2-8DA8-46885D71CC12}"/>
              </a:ext>
            </a:extLst>
          </p:cNvPr>
          <p:cNvCxnSpPr>
            <a:cxnSpLocks/>
          </p:cNvCxnSpPr>
          <p:nvPr/>
        </p:nvCxnSpPr>
        <p:spPr>
          <a:xfrm flipH="1">
            <a:off x="611560" y="2708920"/>
            <a:ext cx="3384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3C229-B245-4880-9C8B-1E26D2A3F0FD}"/>
              </a:ext>
            </a:extLst>
          </p:cNvPr>
          <p:cNvSpPr/>
          <p:nvPr/>
        </p:nvSpPr>
        <p:spPr>
          <a:xfrm>
            <a:off x="611560" y="1308103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За 20 лет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 тыс. раз!</a:t>
            </a:r>
          </a:p>
        </p:txBody>
      </p:sp>
    </p:spTree>
    <p:extLst>
      <p:ext uri="{BB962C8B-B14F-4D97-AF65-F5344CB8AC3E}">
        <p14:creationId xmlns:p14="http://schemas.microsoft.com/office/powerpoint/2010/main" val="80735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17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0AB2B-D058-4731-83F0-BE84AD0C2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40" y="548809"/>
            <a:ext cx="4902200" cy="590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5CE05-3E22-4134-8734-0DBBE94B82B8}"/>
              </a:ext>
            </a:extLst>
          </p:cNvPr>
          <p:cNvSpPr txBox="1"/>
          <p:nvPr/>
        </p:nvSpPr>
        <p:spPr>
          <a:xfrm>
            <a:off x="260864" y="863134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Периодическая система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 ёмкости запоминающих устройств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1DE647-A791-4837-A0BF-EBE326E70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40" y="2186573"/>
            <a:ext cx="3021260" cy="42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6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7F753-C9A5-43FB-9504-F9107B4CB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81" y="1493244"/>
            <a:ext cx="4404449" cy="336248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1D4021C-DA4A-4A1F-B1F2-683E7768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67" y="855959"/>
            <a:ext cx="81779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Минимизация размеров компьютерных систем (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J4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 20 лет 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 тыс. раз!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7C0B4F-2E68-4B8A-9337-CABC05973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" y="2066074"/>
            <a:ext cx="4887779" cy="3980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02448-00EC-48C7-9E1D-BE1F75A3CC74}"/>
              </a:ext>
            </a:extLst>
          </p:cNvPr>
          <p:cNvSpPr txBox="1"/>
          <p:nvPr/>
        </p:nvSpPr>
        <p:spPr>
          <a:xfrm>
            <a:off x="5202524" y="4846139"/>
            <a:ext cx="3749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количества компьютерных систем будет происходить в основном за счет все более компактных систем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1B75A-A9EF-4512-B6C3-648D20B780A7}"/>
              </a:ext>
            </a:extLst>
          </p:cNvPr>
          <p:cNvSpPr txBox="1"/>
          <p:nvPr/>
        </p:nvSpPr>
        <p:spPr>
          <a:xfrm>
            <a:off x="3275856" y="1989575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J4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8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328A8A2-D92F-4A37-A7FF-0B9524526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2" y="1260040"/>
            <a:ext cx="6614876" cy="517552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13D8D63-DC61-4AD2-8464-7F5AB549D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" y="649983"/>
            <a:ext cx="7823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Рост трафика и связности техносферы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J4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50 лет на 10 порядков!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C3A4E-84CF-4E78-926B-69B70C2AE87A}"/>
              </a:ext>
            </a:extLst>
          </p:cNvPr>
          <p:cNvSpPr txBox="1"/>
          <p:nvPr/>
        </p:nvSpPr>
        <p:spPr>
          <a:xfrm>
            <a:off x="7511189" y="45091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J4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0A108-45A0-4463-B975-1543E06184C1}"/>
              </a:ext>
            </a:extLst>
          </p:cNvPr>
          <p:cNvSpPr txBox="1"/>
          <p:nvPr/>
        </p:nvSpPr>
        <p:spPr>
          <a:xfrm>
            <a:off x="6953728" y="2005292"/>
            <a:ext cx="2082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1980-2030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 первых массовых модемов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 6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G…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0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5A23E-36FE-4DFE-B0D7-D4AAF9821CDE}"/>
              </a:ext>
            </a:extLst>
          </p:cNvPr>
          <p:cNvSpPr txBox="1"/>
          <p:nvPr/>
        </p:nvSpPr>
        <p:spPr>
          <a:xfrm>
            <a:off x="1907704" y="1852111"/>
            <a:ext cx="53285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Динамику развития информационно-компьютерных технологий </a:t>
            </a:r>
          </a:p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их будущее 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определяют в основном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периодические и экспоненциальные закономерности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3D554C-F463-4170-81A4-7F771A6AA4E2}"/>
              </a:ext>
            </a:extLst>
          </p:cNvPr>
          <p:cNvSpPr/>
          <p:nvPr/>
        </p:nvSpPr>
        <p:spPr>
          <a:xfrm>
            <a:off x="683568" y="735955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Программная инженерия &amp; Обобщенный закон Мура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2018: Программная инженерия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Циклы Кондратьева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C24ED-36BE-411F-8DAF-254770F995EA}"/>
              </a:ext>
            </a:extLst>
          </p:cNvPr>
          <p:cNvSpPr txBox="1"/>
          <p:nvPr/>
        </p:nvSpPr>
        <p:spPr>
          <a:xfrm>
            <a:off x="4018802" y="1352503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</a:t>
            </a:r>
          </a:p>
        </p:txBody>
      </p:sp>
    </p:spTree>
    <p:extLst>
      <p:ext uri="{BB962C8B-B14F-4D97-AF65-F5344CB8AC3E}">
        <p14:creationId xmlns:p14="http://schemas.microsoft.com/office/powerpoint/2010/main" val="200091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DA9A8C0-C967-45D9-A8AC-941C9DEF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2016472"/>
            <a:ext cx="9144000" cy="414937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1625942-904F-459B-95C5-5CB614DC4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" y="838726"/>
            <a:ext cx="89296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ИКР: Рост связности техносферы</a:t>
            </a:r>
            <a:r>
              <a:rPr lang="en-US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J4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): за 20 лет </a:t>
            </a:r>
            <a:r>
              <a:rPr lang="ru-RU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 тыс. раз!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B3EB3-F54C-4146-9214-2736395D67E4}"/>
              </a:ext>
            </a:extLst>
          </p:cNvPr>
          <p:cNvSpPr txBox="1"/>
          <p:nvPr/>
        </p:nvSpPr>
        <p:spPr>
          <a:xfrm>
            <a:off x="104877" y="1289754"/>
            <a:ext cx="755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Периодическая система роста связности ноотехносферы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CA5D4-AFED-45DA-BDA0-C5260C323B95}"/>
              </a:ext>
            </a:extLst>
          </p:cNvPr>
          <p:cNvSpPr txBox="1"/>
          <p:nvPr/>
        </p:nvSpPr>
        <p:spPr>
          <a:xfrm>
            <a:off x="7928134" y="1117523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J4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21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54314" y="813297"/>
            <a:ext cx="4635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Программная инженерия 2.0: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289706"/>
            <a:ext cx="822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Ноокомпьютинг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глобальная распределенная инфраструктура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единая платформа (в том числе технологии распределённого реестра)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3" y="2083123"/>
            <a:ext cx="6265540" cy="353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2927" y="5886024"/>
            <a:ext cx="651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Рост количества сетевых ресурсов для программиста</a:t>
            </a:r>
          </a:p>
          <a:p>
            <a:r>
              <a:rPr lang="ru-RU" dirty="0"/>
              <a:t>(прикладных программных интерфейсов, доступных через сеть)</a:t>
            </a:r>
          </a:p>
        </p:txBody>
      </p:sp>
      <p:pic>
        <p:nvPicPr>
          <p:cNvPr id="12291" name="Picture 3" descr="http://accessories.mypartnershop.ru/img/1019780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29277"/>
            <a:ext cx="2275692" cy="345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!5_my_books_2017_2018_16_GB\_01 Системодинамика техносферы\_Журнал_ИИ\img\_Связь_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0707"/>
            <a:ext cx="2232249" cy="13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4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52C7B-5158-4D9B-A066-E97C95F6C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349"/>
            <a:ext cx="8182650" cy="5077187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708FA9C-0E28-47E3-A0B5-465C5AC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3062"/>
            <a:ext cx="6675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B2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производительности компьютерных систем: 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1D82F-638B-4929-A67D-E9894BB1FC56}"/>
              </a:ext>
            </a:extLst>
          </p:cNvPr>
          <p:cNvSpPr txBox="1"/>
          <p:nvPr/>
        </p:nvSpPr>
        <p:spPr>
          <a:xfrm>
            <a:off x="6660233" y="708607"/>
            <a:ext cx="2483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 лет </a:t>
            </a:r>
          </a:p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100 тыс. раз!!!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CA62D5-627F-42DE-9868-01D3C7399BAC}"/>
              </a:ext>
            </a:extLst>
          </p:cNvPr>
          <p:cNvSpPr/>
          <p:nvPr/>
        </p:nvSpPr>
        <p:spPr>
          <a:xfrm>
            <a:off x="539552" y="1093328"/>
            <a:ext cx="623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Периодическая система роста производительности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DE1E8-9E10-42F1-A965-D33C440D8CD1}"/>
              </a:ext>
            </a:extLst>
          </p:cNvPr>
          <p:cNvSpPr txBox="1"/>
          <p:nvPr/>
        </p:nvSpPr>
        <p:spPr>
          <a:xfrm>
            <a:off x="8103330" y="1573194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J5</a:t>
            </a:r>
            <a:endParaRPr lang="ru-RU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AEF58-02CD-49FB-8760-B2826A1E44A9}"/>
              </a:ext>
            </a:extLst>
          </p:cNvPr>
          <p:cNvSpPr txBox="1"/>
          <p:nvPr/>
        </p:nvSpPr>
        <p:spPr>
          <a:xfrm>
            <a:off x="8104793" y="5679704"/>
            <a:ext cx="104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Малое прекрасно!</a:t>
            </a:r>
          </a:p>
        </p:txBody>
      </p:sp>
    </p:spTree>
    <p:extLst>
      <p:ext uri="{BB962C8B-B14F-4D97-AF65-F5344CB8AC3E}">
        <p14:creationId xmlns:p14="http://schemas.microsoft.com/office/powerpoint/2010/main" val="4163522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CC87E-8582-472E-A222-AC34B300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32" y="691773"/>
            <a:ext cx="572060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Влияние периодической составляющей на </a:t>
            </a: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рост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производительности вычислений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J5</a:t>
            </a:r>
            <a:endParaRPr lang="ru-RU" alt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295ED2-5F86-4BE7-8E9C-AC03AF5F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2" y="1511300"/>
            <a:ext cx="6096000" cy="50196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71A9EA9-490B-475A-9A00-FA92A2741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5796"/>
            <a:ext cx="2880320" cy="20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852B95-671F-4A0C-A41C-FA2C576FE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24" y="2538434"/>
            <a:ext cx="3073663" cy="3888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58753-C388-4832-B272-C48511882D74}"/>
              </a:ext>
            </a:extLst>
          </p:cNvPr>
          <p:cNvSpPr txBox="1"/>
          <p:nvPr/>
        </p:nvSpPr>
        <p:spPr>
          <a:xfrm>
            <a:off x="6129442" y="2138324"/>
            <a:ext cx="3014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Замедление с 2014-го: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250EB-F932-4FD3-9AC8-A12B8AFBCE79}"/>
              </a:ext>
            </a:extLst>
          </p:cNvPr>
          <p:cNvSpPr txBox="1"/>
          <p:nvPr/>
        </p:nvSpPr>
        <p:spPr>
          <a:xfrm>
            <a:off x="6972255" y="82453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J5</a:t>
            </a:r>
            <a:endParaRPr lang="ru-RU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3EE33DE-DFEB-4258-90DC-7FACD330E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5906"/>
            <a:ext cx="3672408" cy="5570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B1AB5-9564-4BDE-8883-867CF756B991}"/>
              </a:ext>
            </a:extLst>
          </p:cNvPr>
          <p:cNvSpPr txBox="1"/>
          <p:nvPr/>
        </p:nvSpPr>
        <p:spPr>
          <a:xfrm>
            <a:off x="4797698" y="2636912"/>
            <a:ext cx="42383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ИКР: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J12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техносферный рекорд и прецедент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«Сенсорная революция»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2000-го до 2014-го года количество сенсоров в мире росло со скоростью на 12 порядков за 20 лет или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6 порядков (в миллион раз!) за 10 лет!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980FB-D10B-4B3A-AE09-F375F279EC8F}"/>
              </a:ext>
            </a:extLst>
          </p:cNvPr>
          <p:cNvSpPr txBox="1"/>
          <p:nvPr/>
        </p:nvSpPr>
        <p:spPr>
          <a:xfrm>
            <a:off x="6732240" y="1146290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J12</a:t>
            </a:r>
            <a:endParaRPr lang="ru-RU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25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C84E307-85CC-471D-8387-4131E3F2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0" y="736352"/>
            <a:ext cx="5625920" cy="5661248"/>
          </a:xfrm>
          <a:prstGeom prst="rect">
            <a:avLst/>
          </a:prstGeom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3B835-58E6-41D9-B0C9-E3F13EE59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99" y="4397731"/>
            <a:ext cx="29009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количества научных статей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200-т лет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08FE9-AA28-42CA-9D1C-C979AA10B0AF}"/>
              </a:ext>
            </a:extLst>
          </p:cNvPr>
          <p:cNvSpPr txBox="1"/>
          <p:nvPr/>
        </p:nvSpPr>
        <p:spPr>
          <a:xfrm>
            <a:off x="157199" y="980728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Более медленные, но более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длительные и стабильные процессы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A42AC-CA55-4606-B6F8-02F1D1D7517F}"/>
              </a:ext>
            </a:extLst>
          </p:cNvPr>
          <p:cNvSpPr txBox="1"/>
          <p:nvPr/>
        </p:nvSpPr>
        <p:spPr>
          <a:xfrm>
            <a:off x="156918" y="356697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1800 – 2000</a:t>
            </a:r>
          </a:p>
        </p:txBody>
      </p:sp>
    </p:spTree>
    <p:extLst>
      <p:ext uri="{BB962C8B-B14F-4D97-AF65-F5344CB8AC3E}">
        <p14:creationId xmlns:p14="http://schemas.microsoft.com/office/powerpoint/2010/main" val="3651706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1CBFE80-6DDF-4AAC-B4C9-F6FF6168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95" y="1827386"/>
            <a:ext cx="5193221" cy="470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3990D-F13F-488C-86A8-349C38CDC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49" y="4719300"/>
            <a:ext cx="29009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грамотности 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200-т лет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5A555-EDFE-4EB9-AB98-226B47D867F1}"/>
              </a:ext>
            </a:extLst>
          </p:cNvPr>
          <p:cNvSpPr txBox="1"/>
          <p:nvPr/>
        </p:nvSpPr>
        <p:spPr>
          <a:xfrm>
            <a:off x="147954" y="858838"/>
            <a:ext cx="888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Прецеденты длительного экспоненциального роста в контексте процессов интеллектуализации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F8513-3809-418D-B087-877527059CF4}"/>
              </a:ext>
            </a:extLst>
          </p:cNvPr>
          <p:cNvSpPr txBox="1"/>
          <p:nvPr/>
        </p:nvSpPr>
        <p:spPr>
          <a:xfrm>
            <a:off x="333938" y="1677630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Более медленные, но более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длительные и стабильные процессы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F1A5E-D3F6-449F-9A10-A226279EB44A}"/>
              </a:ext>
            </a:extLst>
          </p:cNvPr>
          <p:cNvSpPr txBox="1"/>
          <p:nvPr/>
        </p:nvSpPr>
        <p:spPr>
          <a:xfrm>
            <a:off x="299952" y="4134525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1800 – 2000</a:t>
            </a:r>
          </a:p>
        </p:txBody>
      </p:sp>
    </p:spTree>
    <p:extLst>
      <p:ext uri="{BB962C8B-B14F-4D97-AF65-F5344CB8AC3E}">
        <p14:creationId xmlns:p14="http://schemas.microsoft.com/office/powerpoint/2010/main" val="235852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57F78E1-5B6C-4A49-9845-F7D755C5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329362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1209C21-B6AC-4092-9AD7-E435F0B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" y="858838"/>
            <a:ext cx="79212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размеров мозга человека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пространственная экспансия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J4-20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</a:p>
        </p:txBody>
      </p:sp>
    </p:spTree>
    <p:extLst>
      <p:ext uri="{BB962C8B-B14F-4D97-AF65-F5344CB8AC3E}">
        <p14:creationId xmlns:p14="http://schemas.microsoft.com/office/powerpoint/2010/main" val="3885572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DEE9E8EA-9019-4182-962A-59C7187D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8" y="2924944"/>
            <a:ext cx="7899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>
            <a:extLst>
              <a:ext uri="{FF2B5EF4-FFF2-40B4-BE49-F238E27FC236}">
                <a16:creationId xmlns:a16="http://schemas.microsoft.com/office/drawing/2014/main" id="{EB7275C1-CD7F-43E9-B2F2-EBDC41E63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35" y="1658118"/>
            <a:ext cx="6583336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Современная </a:t>
            </a:r>
            <a:r>
              <a:rPr lang="ru-RU" altLang="ru-RU" sz="1800" b="1" dirty="0">
                <a:latin typeface="Arial" panose="020B0604020202020204" pitchFamily="34" charset="0"/>
              </a:rPr>
              <a:t>реконструкция эволюции сложности генома </a:t>
            </a:r>
            <a:r>
              <a:rPr lang="ru-RU" altLang="ru-RU" sz="1800" dirty="0">
                <a:latin typeface="Arial" panose="020B0604020202020204" pitchFamily="34" charset="0"/>
              </a:rPr>
              <a:t>позволяет предположить </a:t>
            </a:r>
            <a:r>
              <a:rPr lang="ru-RU" altLang="ru-RU" sz="1800" b="1" dirty="0">
                <a:latin typeface="Arial" panose="020B0604020202020204" pitchFamily="34" charset="0"/>
              </a:rPr>
              <a:t>возможность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обобщения законов развития компьютерных систем вплоть до масштабов эволюции жизни во Вселенной</a:t>
            </a:r>
            <a:r>
              <a:rPr lang="ru-RU" altLang="ru-RU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A35ACCC-021C-46FA-B12C-498D1B2F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4" y="750148"/>
            <a:ext cx="7208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panose="020B0604020202020204" pitchFamily="34" charset="0"/>
              </a:rPr>
              <a:t>Самый длительный экспоненциальный рост: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10 млрд лет развития генома 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58BD9833-761F-4F4C-ACFA-44EB0249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133" y="3861568"/>
            <a:ext cx="3257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Гипотеза Шарова </a:t>
            </a:r>
            <a:r>
              <a:rPr lang="ru-RU" altLang="ru-RU" sz="2000" dirty="0">
                <a:solidFill>
                  <a:srgbClr val="C00000"/>
                </a:solidFill>
              </a:rPr>
              <a:t>– Гордона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C5236EEA-9792-41FC-816F-915450D7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874" y="2538457"/>
            <a:ext cx="2357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Базовый период: 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млрд лет!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1B89501B-A449-4026-B9F8-8DC822796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845" y="4407669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</a:rPr>
              <a:t>J2-2</a:t>
            </a:r>
            <a:r>
              <a:rPr lang="ru-RU" altLang="ru-RU" sz="2800" b="1">
                <a:solidFill>
                  <a:srgbClr val="C00000"/>
                </a:solidFill>
              </a:rPr>
              <a:t>млрд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4317A01-D1FF-4800-A44C-3073D126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22" y="4590010"/>
            <a:ext cx="1152128" cy="6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45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6EDF7B5-E5EA-404A-85B4-5D40D2A18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" y="2703387"/>
            <a:ext cx="9144000" cy="38012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675D66B-85C4-429D-B763-A26541B0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49" y="929396"/>
            <a:ext cx="2560531" cy="18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5DF7412-2D57-4981-B83F-4AF0C6A8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3011"/>
            <a:ext cx="4648797" cy="20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3FAD292-876F-4806-9A38-3801146D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26" y="1700808"/>
            <a:ext cx="60727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EB4F2781-3059-4C62-9249-35897B72A0AC}"/>
              </a:ext>
            </a:extLst>
          </p:cNvPr>
          <p:cNvSpPr/>
          <p:nvPr/>
        </p:nvSpPr>
        <p:spPr>
          <a:xfrm>
            <a:off x="4978727" y="1596057"/>
            <a:ext cx="911954" cy="254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74870-AD5F-4354-8B0F-E7CFBDBDA832}"/>
              </a:ext>
            </a:extLst>
          </p:cNvPr>
          <p:cNvSpPr txBox="1"/>
          <p:nvPr/>
        </p:nvSpPr>
        <p:spPr>
          <a:xfrm>
            <a:off x="2675025" y="2760611"/>
            <a:ext cx="643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Экспоненциальное ускорение эволюции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3CEE9-EF2C-4CA4-946E-F62FFE6828FC}"/>
              </a:ext>
            </a:extLst>
          </p:cNvPr>
          <p:cNvSpPr txBox="1"/>
          <p:nvPr/>
        </p:nvSpPr>
        <p:spPr>
          <a:xfrm>
            <a:off x="1186889" y="1118766"/>
            <a:ext cx="174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Миллиарды лет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73C00E-4DA8-445C-BF91-000CB43B5D3B}"/>
              </a:ext>
            </a:extLst>
          </p:cNvPr>
          <p:cNvSpPr txBox="1"/>
          <p:nvPr/>
        </p:nvSpPr>
        <p:spPr>
          <a:xfrm>
            <a:off x="5644403" y="650976"/>
            <a:ext cx="163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Миллионы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50977-85E5-4FD8-BB39-5B3DA3B1FC8D}"/>
              </a:ext>
            </a:extLst>
          </p:cNvPr>
          <p:cNvSpPr txBox="1"/>
          <p:nvPr/>
        </p:nvSpPr>
        <p:spPr>
          <a:xfrm>
            <a:off x="8000702" y="3379549"/>
            <a:ext cx="1035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Тысячи </a:t>
            </a:r>
          </a:p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361690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5C3C23-C0DC-4FCC-A132-6E9BC1F7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28818"/>
            <a:ext cx="2880001" cy="38657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9E3A30-FBB7-4720-B1BF-CD76EB685D49}"/>
              </a:ext>
            </a:extLst>
          </p:cNvPr>
          <p:cNvSpPr/>
          <p:nvPr/>
        </p:nvSpPr>
        <p:spPr>
          <a:xfrm>
            <a:off x="179512" y="787443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Периодические закономерности: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идей Кондратьева и Чижевского </a:t>
            </a:r>
            <a:endParaRPr lang="ru-RU" dirty="0"/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1AC615A7-CC18-4D62-B5B2-57C2A4CC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96" y="1269603"/>
            <a:ext cx="5943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32960-B900-45DC-88F2-7AE9FF45C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9" y="5141547"/>
            <a:ext cx="4106779" cy="12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77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8048C9B9-25F8-478C-BA5F-36D1133D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4188"/>
            <a:ext cx="8669118" cy="3490019"/>
          </a:xfrm>
          <a:prstGeom prst="rect">
            <a:avLst/>
          </a:prstGeom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F62ED-0800-464F-9D51-03963FF99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017"/>
            <a:ext cx="9144000" cy="2753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2AD5D-9294-4715-B350-35EB8457B989}"/>
              </a:ext>
            </a:extLst>
          </p:cNvPr>
          <p:cNvSpPr txBox="1"/>
          <p:nvPr/>
        </p:nvSpPr>
        <p:spPr>
          <a:xfrm>
            <a:off x="6057895" y="5642630"/>
            <a:ext cx="2357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Следующая тысяча лет:</a:t>
            </a:r>
          </a:p>
          <a:p>
            <a:pPr algn="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Пределы и динамика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41161-E0AC-400D-AB48-31D046ECEBE6}"/>
              </a:ext>
            </a:extLst>
          </p:cNvPr>
          <p:cNvSpPr txBox="1"/>
          <p:nvPr/>
        </p:nvSpPr>
        <p:spPr>
          <a:xfrm>
            <a:off x="2906865" y="1066825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км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F8037-9650-416E-B814-0643C9DECAD4}"/>
              </a:ext>
            </a:extLst>
          </p:cNvPr>
          <p:cNvSpPr txBox="1"/>
          <p:nvPr/>
        </p:nvSpPr>
        <p:spPr>
          <a:xfrm>
            <a:off x="5511542" y="1095274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км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6D933-679B-4DC4-94D2-0A5368340928}"/>
              </a:ext>
            </a:extLst>
          </p:cNvPr>
          <p:cNvSpPr txBox="1"/>
          <p:nvPr/>
        </p:nvSpPr>
        <p:spPr>
          <a:xfrm>
            <a:off x="8116219" y="1081091"/>
            <a:ext cx="108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 км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52EBF4-F9BC-45AE-832F-C41D521E19B9}"/>
              </a:ext>
            </a:extLst>
          </p:cNvPr>
          <p:cNvSpPr txBox="1"/>
          <p:nvPr/>
        </p:nvSpPr>
        <p:spPr>
          <a:xfrm>
            <a:off x="52562" y="711935"/>
            <a:ext cx="126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Дальний прогноз на 1000 лет</a:t>
            </a:r>
          </a:p>
        </p:txBody>
      </p:sp>
    </p:spTree>
    <p:extLst>
      <p:ext uri="{BB962C8B-B14F-4D97-AF65-F5344CB8AC3E}">
        <p14:creationId xmlns:p14="http://schemas.microsoft.com/office/powerpoint/2010/main" val="144459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F1513-6213-4DA8-892C-B54F25C0E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7" y="1003398"/>
            <a:ext cx="6524075" cy="5517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0E69B-787A-4A9C-A3FC-EB49D90F52C6}"/>
              </a:ext>
            </a:extLst>
          </p:cNvPr>
          <p:cNvSpPr txBox="1"/>
          <p:nvPr/>
        </p:nvSpPr>
        <p:spPr>
          <a:xfrm>
            <a:off x="0" y="674172"/>
            <a:ext cx="851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«Весь путь»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ещё несколько тысячелетий до  полного выполнения миссии Человека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7C898-D197-4F5E-99E4-48199C56E8BE}"/>
              </a:ext>
            </a:extLst>
          </p:cNvPr>
          <p:cNvSpPr txBox="1"/>
          <p:nvPr/>
        </p:nvSpPr>
        <p:spPr>
          <a:xfrm>
            <a:off x="6876256" y="1839481"/>
            <a:ext cx="19442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Основная модель динамики роста: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3 порядка каждые 500 лет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6-1000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– K=1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Универсальная модель роста: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J6-K*1000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быстрый рост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медленный рост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82AA4-C070-4E18-A2E5-2D646B520889}"/>
              </a:ext>
            </a:extLst>
          </p:cNvPr>
          <p:cNvSpPr txBox="1"/>
          <p:nvPr/>
        </p:nvSpPr>
        <p:spPr>
          <a:xfrm>
            <a:off x="6749204" y="605905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К=4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B1112-DD9A-4E96-BB6A-588AE56280C0}"/>
              </a:ext>
            </a:extLst>
          </p:cNvPr>
          <p:cNvSpPr txBox="1"/>
          <p:nvPr/>
        </p:nvSpPr>
        <p:spPr>
          <a:xfrm>
            <a:off x="6876256" y="1082616"/>
            <a:ext cx="2267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Сверхдальний прогноз:</a:t>
            </a:r>
          </a:p>
        </p:txBody>
      </p:sp>
    </p:spTree>
    <p:extLst>
      <p:ext uri="{BB962C8B-B14F-4D97-AF65-F5344CB8AC3E}">
        <p14:creationId xmlns:p14="http://schemas.microsoft.com/office/powerpoint/2010/main" val="55387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6240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charset="0"/>
              </a:rPr>
              <a:t>Аноприенко А.Я.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</a:rPr>
              <a:t>Системодинамика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4450"/>
            <a:ext cx="11350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542DF0-9438-4835-8A59-BC9AE4A4D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7209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9E8967-CD15-4E66-85E5-B69AA4F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86" y="1008062"/>
            <a:ext cx="4288854" cy="1291702"/>
          </a:xfrm>
          <a:prstGeom prst="rect">
            <a:avLst/>
          </a:prstGeom>
        </p:spPr>
      </p:pic>
      <p:pic>
        <p:nvPicPr>
          <p:cNvPr id="7" name="Рисунок 6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8D89E54F-2A6D-4BCF-B4A3-424197D0F2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" y="1008062"/>
            <a:ext cx="3178849" cy="1280599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0808AD-511B-4875-9A57-6D2C84B757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13337"/>
            <a:ext cx="1862128" cy="20608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13D63B2-3D19-4790-AB7E-2BB4B4717B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37" y="1008062"/>
            <a:ext cx="1518066" cy="1291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25C90-A892-4D70-9C6E-B91920AA2348}"/>
              </a:ext>
            </a:extLst>
          </p:cNvPr>
          <p:cNvSpPr txBox="1"/>
          <p:nvPr/>
        </p:nvSpPr>
        <p:spPr>
          <a:xfrm>
            <a:off x="6588224" y="2352535"/>
            <a:ext cx="243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«Дорожная карта» развития ИКТ: работы очень много!</a:t>
            </a:r>
          </a:p>
        </p:txBody>
      </p:sp>
    </p:spTree>
    <p:extLst>
      <p:ext uri="{BB962C8B-B14F-4D97-AF65-F5344CB8AC3E}">
        <p14:creationId xmlns:p14="http://schemas.microsoft.com/office/powerpoint/2010/main" val="237333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0338" y="836711"/>
            <a:ext cx="604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Системодинамика развития цифровых технологий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современную эпоху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772815"/>
            <a:ext cx="2304256" cy="32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83022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Волны интеллектуализации техносферы</a:t>
            </a:r>
          </a:p>
        </p:txBody>
      </p:sp>
      <p:pic>
        <p:nvPicPr>
          <p:cNvPr id="9219" name="Picture 3" descr="D:\!5_my_books_2017_2018_16_GB\_01 Системодинамика техносферы\_Журнал_ИИ\img\_1_нооритмы_2000_ИИ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6201600" cy="45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17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5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6840760" cy="497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839913"/>
            <a:ext cx="529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Уточненная модель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волн Кондратьева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(К1-К6)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индустриальных революций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7" y="1486244"/>
            <a:ext cx="1691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Циклическая </a:t>
            </a:r>
          </a:p>
          <a:p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составляющая </a:t>
            </a:r>
          </a:p>
          <a:p>
            <a:r>
              <a:rPr lang="ru-RU" sz="1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прогресса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6296" y="2994015"/>
            <a:ext cx="1800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</a:t>
            </a:r>
            <a:r>
              <a:rPr lang="ru-RU" sz="1600" dirty="0"/>
              <a:t> – промышленная революция</a:t>
            </a:r>
          </a:p>
          <a:p>
            <a:endParaRPr lang="ru-RU" sz="1600" dirty="0"/>
          </a:p>
          <a:p>
            <a:r>
              <a:rPr lang="ru-RU" sz="1600" b="1" dirty="0"/>
              <a:t>НТР</a:t>
            </a:r>
            <a:r>
              <a:rPr lang="ru-RU" sz="1600" dirty="0"/>
              <a:t> – научно-техническая революция</a:t>
            </a:r>
          </a:p>
          <a:p>
            <a:endParaRPr lang="ru-RU" sz="1600" dirty="0"/>
          </a:p>
          <a:p>
            <a:r>
              <a:rPr lang="ru-RU" sz="1600" b="1" dirty="0"/>
              <a:t>ИКР</a:t>
            </a:r>
            <a:r>
              <a:rPr lang="ru-RU" sz="1600" dirty="0"/>
              <a:t> – информационно-компьютерная революция</a:t>
            </a:r>
          </a:p>
          <a:p>
            <a:endParaRPr lang="ru-RU" sz="1600" dirty="0"/>
          </a:p>
        </p:txBody>
      </p:sp>
      <p:pic>
        <p:nvPicPr>
          <p:cNvPr id="11" name="Picture 4" descr="201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0768"/>
            <a:ext cx="1063360" cy="152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6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165304"/>
            <a:ext cx="504056" cy="365125"/>
          </a:xfrm>
        </p:spPr>
        <p:txBody>
          <a:bodyPr/>
          <a:lstStyle/>
          <a:p>
            <a:fld id="{AA1C9BA0-31DB-4FB4-9752-64CD1E4245DF}" type="slidenum">
              <a:rPr lang="ru-RU" sz="1600" b="1" smtClean="0">
                <a:solidFill>
                  <a:srgbClr val="C00000"/>
                </a:solidFill>
                <a:latin typeface="Arial" panose="020B0604020202020204" pitchFamily="34" charset="0"/>
              </a:rPr>
              <a:t>6</a:t>
            </a:fld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701" y="148699"/>
            <a:ext cx="687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Программная и компьютерная инженерия: будущее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A51A32-E306-4CB2-90FF-D3ECC399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171028"/>
            <a:ext cx="6600825" cy="462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E454B-CCBF-4398-8338-B0A60AFD3977}"/>
              </a:ext>
            </a:extLst>
          </p:cNvPr>
          <p:cNvSpPr txBox="1"/>
          <p:nvPr/>
        </p:nvSpPr>
        <p:spPr>
          <a:xfrm>
            <a:off x="503548" y="58421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1968-</a:t>
            </a:r>
            <a:r>
              <a:rPr lang="ru-RU" b="1" dirty="0">
                <a:solidFill>
                  <a:srgbClr val="C00000"/>
                </a:solidFill>
              </a:rPr>
              <a:t>1970</a:t>
            </a:r>
            <a:r>
              <a:rPr lang="ru-RU" b="1" dirty="0"/>
              <a:t>: «Программная инженерия 1.0»</a:t>
            </a:r>
            <a:r>
              <a:rPr lang="ru-RU" dirty="0"/>
              <a:t> – «на руинах» суперпроекта «</a:t>
            </a:r>
            <a:r>
              <a:rPr lang="en-US" dirty="0"/>
              <a:t>Multics</a:t>
            </a:r>
            <a:r>
              <a:rPr lang="ru-RU" dirty="0"/>
              <a:t>» рождается </a:t>
            </a:r>
            <a:r>
              <a:rPr lang="en-US" dirty="0"/>
              <a:t>UNIX – </a:t>
            </a:r>
            <a:r>
              <a:rPr lang="ru-RU" dirty="0"/>
              <a:t>сверхмалая ОС для мини-ЭВМ </a:t>
            </a:r>
            <a:r>
              <a:rPr lang="en-US" dirty="0"/>
              <a:t>PDP-7 (</a:t>
            </a:r>
            <a:r>
              <a:rPr lang="ru-RU" dirty="0"/>
              <a:t>весом всего полтонны)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AA3B7-3FC1-4CD5-942F-3797ADEA34F8}"/>
              </a:ext>
            </a:extLst>
          </p:cNvPr>
          <p:cNvSpPr txBox="1"/>
          <p:nvPr/>
        </p:nvSpPr>
        <p:spPr>
          <a:xfrm>
            <a:off x="1403648" y="709363"/>
            <a:ext cx="208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лет назад</a:t>
            </a:r>
          </a:p>
        </p:txBody>
      </p:sp>
    </p:spTree>
    <p:extLst>
      <p:ext uri="{BB962C8B-B14F-4D97-AF65-F5344CB8AC3E}">
        <p14:creationId xmlns:p14="http://schemas.microsoft.com/office/powerpoint/2010/main" val="384330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478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Космос русских шахмат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B2D2-DAB5-41FF-B32A-8203398C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4" y="78106"/>
            <a:ext cx="1166906" cy="60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0A2E8-A1B9-4071-B884-655F6509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31" y="42713"/>
            <a:ext cx="1022077" cy="6004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336AF1-C2A4-4C1F-8799-7845FC4101AE}"/>
              </a:ext>
            </a:extLst>
          </p:cNvPr>
          <p:cNvSpPr/>
          <p:nvPr/>
        </p:nvSpPr>
        <p:spPr>
          <a:xfrm>
            <a:off x="395536" y="849589"/>
            <a:ext cx="8137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Парадокс изобретателя шахмат </a:t>
            </a:r>
            <a:endParaRPr lang="ru-RU" sz="2800" dirty="0"/>
          </a:p>
        </p:txBody>
      </p:sp>
      <p:pic>
        <p:nvPicPr>
          <p:cNvPr id="10" name="Picture 2" descr="F:\9_2015\publ_conf\2015_12_15 ИТ форум КНТ\шахматы.jpg">
            <a:extLst>
              <a:ext uri="{FF2B5EF4-FFF2-40B4-BE49-F238E27FC236}">
                <a16:creationId xmlns:a16="http://schemas.microsoft.com/office/drawing/2014/main" id="{74069A58-F8D3-4F66-9EC2-EFD2A7DF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26" y="1457320"/>
            <a:ext cx="3240360" cy="255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13C257-5D35-46A2-8F7E-AE45CA48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073" y="4014688"/>
            <a:ext cx="49266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Ал-Бируни (Х в.)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книге «Индия» рассказывает древнюю легенду, которая приписывает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изобретение шахмат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некоему брамину. За своё изобретение он попросил у раджи незначительную, на первый взгляд, награду: столько </a:t>
            </a:r>
            <a:r>
              <a:rPr lang="ru-RU" alt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пшеничных зёрен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сколько окажется на шахматной доске, если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первую клетку положить одно зерно, на вторую — два зерна, на третью — четыре зерна и т. д.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EC4143-2720-4137-8EC5-C8647F670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368202"/>
            <a:ext cx="3645910" cy="5013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3EAA4-68AC-40F9-AEC5-E79C51215F70}"/>
              </a:ext>
            </a:extLst>
          </p:cNvPr>
          <p:cNvSpPr txBox="1"/>
          <p:nvPr/>
        </p:nvSpPr>
        <p:spPr>
          <a:xfrm>
            <a:off x="6732240" y="788197"/>
            <a:ext cx="2340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Человек не в состоянии оценить сколь-нибудь дальние последствия экспоненциального роста</a:t>
            </a:r>
          </a:p>
        </p:txBody>
      </p:sp>
    </p:spTree>
    <p:extLst>
      <p:ext uri="{BB962C8B-B14F-4D97-AF65-F5344CB8AC3E}">
        <p14:creationId xmlns:p14="http://schemas.microsoft.com/office/powerpoint/2010/main" val="26446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478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Космос русских шахмат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B2D2-DAB5-41FF-B32A-8203398C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4" y="78106"/>
            <a:ext cx="1166906" cy="60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0A2E8-A1B9-4071-B884-655F6509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31" y="42713"/>
            <a:ext cx="1022077" cy="6004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A6041A-B710-417A-80F8-7FD6E88DD97C}"/>
              </a:ext>
            </a:extLst>
          </p:cNvPr>
          <p:cNvSpPr/>
          <p:nvPr/>
        </p:nvSpPr>
        <p:spPr>
          <a:xfrm>
            <a:off x="401114" y="833293"/>
            <a:ext cx="8137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Парадокс изобретателя шахмат </a:t>
            </a:r>
            <a:endParaRPr lang="ru-RU" sz="2800" dirty="0"/>
          </a:p>
        </p:txBody>
      </p:sp>
      <p:pic>
        <p:nvPicPr>
          <p:cNvPr id="8" name="Picture 12" descr="doroga v budushee kniga Дорога в будущее — Билл Гейтс">
            <a:extLst>
              <a:ext uri="{FF2B5EF4-FFF2-40B4-BE49-F238E27FC236}">
                <a16:creationId xmlns:a16="http://schemas.microsoft.com/office/drawing/2014/main" id="{1BDA506D-2C7A-4E4A-9D57-C662D410C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62" y="1300783"/>
            <a:ext cx="1692687" cy="19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9_2015\publ_conf\2015_12_15 ИТ форум КНТ\ajedrez_chessboard.jpg">
            <a:extLst>
              <a:ext uri="{FF2B5EF4-FFF2-40B4-BE49-F238E27FC236}">
                <a16:creationId xmlns:a16="http://schemas.microsoft.com/office/drawing/2014/main" id="{EC4D8D0E-6067-4981-B58C-6BCCBA42B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35" y="3629500"/>
            <a:ext cx="5715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9_2015\publ_conf\2015_12_15 ИТ форум КНТ\шахматы.jpg">
            <a:extLst>
              <a:ext uri="{FF2B5EF4-FFF2-40B4-BE49-F238E27FC236}">
                <a16:creationId xmlns:a16="http://schemas.microsoft.com/office/drawing/2014/main" id="{5F32C678-B987-4F83-99D0-493F5FBD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30051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:\9_2015\publ_conf\2015_12_15 ИТ форум КНТ\exponential-growth (1).jpg">
            <a:extLst>
              <a:ext uri="{FF2B5EF4-FFF2-40B4-BE49-F238E27FC236}">
                <a16:creationId xmlns:a16="http://schemas.microsoft.com/office/drawing/2014/main" id="{5DEE13DA-725E-4186-8186-8997C13A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3" y="4180032"/>
            <a:ext cx="2144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C1855A33-A1F5-4FB7-9B21-AD21F0B6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3357563"/>
            <a:ext cx="22145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повседневной жизни бессилен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перед скрытым смыслом периодически удваивающихся чисел - экспоненциальной прогрессией…»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Билл Гейтс,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D360A6-241B-48D5-B241-30AF092F0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1449243"/>
            <a:ext cx="401505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Оказалось, что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такого количества зерна нет на всей планете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(оно равно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− 1 ≈1,845×10</a:t>
            </a:r>
            <a:r>
              <a:rPr lang="ru-RU" altLang="ru-RU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 зёрен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чего достаточно, чтобы заполнить хранилище объёмом 180 км³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их подсчет ушло бы более 500 млрд. лет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9052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478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Космос русских шахмат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B2D2-DAB5-41FF-B32A-8203398C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4" y="78106"/>
            <a:ext cx="1166906" cy="60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0A2E8-A1B9-4071-B884-655F6509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531" y="42713"/>
            <a:ext cx="1022077" cy="6004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A6041A-B710-417A-80F8-7FD6E88DD97C}"/>
              </a:ext>
            </a:extLst>
          </p:cNvPr>
          <p:cNvSpPr/>
          <p:nvPr/>
        </p:nvSpPr>
        <p:spPr>
          <a:xfrm>
            <a:off x="401114" y="833293"/>
            <a:ext cx="8137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Парадокс изобретателя шахмат </a:t>
            </a:r>
            <a:endParaRPr lang="ru-RU" sz="2800" dirty="0"/>
          </a:p>
        </p:txBody>
      </p:sp>
      <p:pic>
        <p:nvPicPr>
          <p:cNvPr id="8" name="Picture 12" descr="doroga v budushee kniga Дорога в будущее — Билл Гейтс">
            <a:extLst>
              <a:ext uri="{FF2B5EF4-FFF2-40B4-BE49-F238E27FC236}">
                <a16:creationId xmlns:a16="http://schemas.microsoft.com/office/drawing/2014/main" id="{1BDA506D-2C7A-4E4A-9D57-C662D410C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62" y="1300783"/>
            <a:ext cx="1692687" cy="19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9_2015\publ_conf\2015_12_15 ИТ форум КНТ\ajedrez_chessboard.jpg">
            <a:extLst>
              <a:ext uri="{FF2B5EF4-FFF2-40B4-BE49-F238E27FC236}">
                <a16:creationId xmlns:a16="http://schemas.microsoft.com/office/drawing/2014/main" id="{EC4D8D0E-6067-4981-B58C-6BCCBA42B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35" y="3629500"/>
            <a:ext cx="5715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C1855A33-A1F5-4FB7-9B21-AD21F0B6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3357563"/>
            <a:ext cx="22145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«Опыт повседневной жизни бессилен перед скрытым смыслом периодически удваивающихся чисел - экспоненциальной прогрессией…»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Билл Гейтс,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5F2C66-F02A-44A5-95F5-498B6790D27A}"/>
              </a:ext>
            </a:extLst>
          </p:cNvPr>
          <p:cNvSpPr/>
          <p:nvPr/>
        </p:nvSpPr>
        <p:spPr>
          <a:xfrm>
            <a:off x="423984" y="1567211"/>
            <a:ext cx="580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Количество необходимого зерна более чем в тысячу раз превышает современный мировой урожай пшеницы за год (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ежегодный урожай в 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XXI 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веке приближается к миллиарду тонн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),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 есть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превышает весь урожай пшеницы, собранный за всю историю человечества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(рост урожая также экспоненциальный!).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55663E-2DA9-4B25-9D2F-A035EC4593AA}"/>
              </a:ext>
            </a:extLst>
          </p:cNvPr>
          <p:cNvSpPr/>
          <p:nvPr/>
        </p:nvSpPr>
        <p:spPr>
          <a:xfrm>
            <a:off x="401114" y="3716383"/>
            <a:ext cx="2557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Общая масса пшеницы на шахматной доске 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составит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триллион тонн 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или тысячу миллиардов </a:t>
            </a:r>
          </a:p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тонн!!! </a:t>
            </a:r>
          </a:p>
        </p:txBody>
      </p:sp>
    </p:spTree>
    <p:extLst>
      <p:ext uri="{BB962C8B-B14F-4D97-AF65-F5344CB8AC3E}">
        <p14:creationId xmlns:p14="http://schemas.microsoft.com/office/powerpoint/2010/main" val="991185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1218</Words>
  <Application>Microsoft Office PowerPoint</Application>
  <PresentationFormat>Экран (4:3)</PresentationFormat>
  <Paragraphs>237</Paragraphs>
  <Slides>32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Bookman Old Style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АА</dc:creator>
  <cp:lastModifiedBy>Аноприенко</cp:lastModifiedBy>
  <cp:revision>100</cp:revision>
  <dcterms:created xsi:type="dcterms:W3CDTF">2016-09-06T16:51:31Z</dcterms:created>
  <dcterms:modified xsi:type="dcterms:W3CDTF">2020-11-25T07:02:27Z</dcterms:modified>
</cp:coreProperties>
</file>